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6" r:id="rId1"/>
  </p:sldMasterIdLst>
  <p:sldIdLst>
    <p:sldId id="257" r:id="rId2"/>
    <p:sldId id="258" r:id="rId3"/>
    <p:sldId id="259" r:id="rId4"/>
    <p:sldId id="261" r:id="rId5"/>
    <p:sldId id="262" r:id="rId6"/>
    <p:sldId id="278" r:id="rId7"/>
    <p:sldId id="264" r:id="rId8"/>
    <p:sldId id="265" r:id="rId9"/>
    <p:sldId id="266" r:id="rId10"/>
    <p:sldId id="277" r:id="rId11"/>
    <p:sldId id="276" r:id="rId12"/>
    <p:sldId id="275" r:id="rId13"/>
    <p:sldId id="274" r:id="rId14"/>
    <p:sldId id="280" r:id="rId15"/>
    <p:sldId id="281" r:id="rId16"/>
    <p:sldId id="270" r:id="rId17"/>
    <p:sldId id="267" r:id="rId18"/>
    <p:sldId id="268" r:id="rId19"/>
    <p:sldId id="282" r:id="rId20"/>
    <p:sldId id="283" r:id="rId21"/>
    <p:sldId id="288" r:id="rId22"/>
    <p:sldId id="290" r:id="rId23"/>
    <p:sldId id="291" r:id="rId24"/>
    <p:sldId id="293" r:id="rId25"/>
    <p:sldId id="292" r:id="rId26"/>
    <p:sldId id="294" r:id="rId27"/>
    <p:sldId id="296" r:id="rId28"/>
    <p:sldId id="297" r:id="rId29"/>
    <p:sldId id="298" r:id="rId30"/>
    <p:sldId id="299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7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E1BBE-2F02-4320-B71F-10DF76C284E6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5CD8F-50D4-4C80-B5BE-EA96D84C47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300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E1BBE-2F02-4320-B71F-10DF76C284E6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5CD8F-50D4-4C80-B5BE-EA96D84C47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136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5F7E1BBE-2F02-4320-B71F-10DF76C284E6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B955CD8F-50D4-4C80-B5BE-EA96D84C47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3910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E1BBE-2F02-4320-B71F-10DF76C284E6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5CD8F-50D4-4C80-B5BE-EA96D84C47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937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7E1BBE-2F02-4320-B71F-10DF76C284E6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955CD8F-50D4-4C80-B5BE-EA96D84C47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3025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E1BBE-2F02-4320-B71F-10DF76C284E6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5CD8F-50D4-4C80-B5BE-EA96D84C47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5607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E1BBE-2F02-4320-B71F-10DF76C284E6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5CD8F-50D4-4C80-B5BE-EA96D84C47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98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E1BBE-2F02-4320-B71F-10DF76C284E6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5CD8F-50D4-4C80-B5BE-EA96D84C47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6202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E1BBE-2F02-4320-B71F-10DF76C284E6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5CD8F-50D4-4C80-B5BE-EA96D84C47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296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E1BBE-2F02-4320-B71F-10DF76C284E6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5CD8F-50D4-4C80-B5BE-EA96D84C47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1361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E1BBE-2F02-4320-B71F-10DF76C284E6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5CD8F-50D4-4C80-B5BE-EA96D84C47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5391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5F7E1BBE-2F02-4320-B71F-10DF76C284E6}" type="datetimeFigureOut">
              <a:rPr lang="en-IN" smtClean="0"/>
              <a:t>23-12-2023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B955CD8F-50D4-4C80-B5BE-EA96D84C47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4410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BbvZtWk_9gMlT6hwZfwhC0fp60FHKuYJ/edit#gid=1010270344" TargetMode="External"/><Relationship Id="rId2" Type="http://schemas.openxmlformats.org/officeDocument/2006/relationships/hyperlink" Target="https://docs.google.com/spreadsheets/d/1Gujt_tHR5EEvYG-2PG7FSLAwTVEAwh6KajmiT38vQq0/edit#gid=6769964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google.com/spreadsheets/d/1jqYg-m6BetMtcclHIashPvW8nOhfw54O_9_e0QMyvZw/edit#gid=2040002382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139913-1426-3959-07EE-6DC7EFB2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129833-4AA1-ABDF-628E-C13F5EB8E105}"/>
              </a:ext>
            </a:extLst>
          </p:cNvPr>
          <p:cNvSpPr txBox="1"/>
          <p:nvPr/>
        </p:nvSpPr>
        <p:spPr>
          <a:xfrm>
            <a:off x="8236226" y="0"/>
            <a:ext cx="2597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NEXT HIKES </a:t>
            </a:r>
          </a:p>
          <a:p>
            <a:pPr algn="ctr"/>
            <a:r>
              <a:rPr lang="en-IN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SOLUTIONS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5D677-6372-7C4B-F688-D08AA4460453}"/>
              </a:ext>
            </a:extLst>
          </p:cNvPr>
          <p:cNvCxnSpPr/>
          <p:nvPr/>
        </p:nvCxnSpPr>
        <p:spPr>
          <a:xfrm>
            <a:off x="8385313" y="437322"/>
            <a:ext cx="22992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A3B1D7D-3669-3C62-73D2-DEA97F17EF0D}"/>
              </a:ext>
            </a:extLst>
          </p:cNvPr>
          <p:cNvSpPr/>
          <p:nvPr/>
        </p:nvSpPr>
        <p:spPr>
          <a:xfrm>
            <a:off x="814730" y="2320642"/>
            <a:ext cx="9821215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800" b="1" cap="none" spc="0" dirty="0">
                <a:ln w="0"/>
                <a:solidFill>
                  <a:srgbClr val="FFC000"/>
                </a:solidFill>
              </a:rPr>
              <a:t>PROJECT – 1  </a:t>
            </a:r>
          </a:p>
          <a:p>
            <a:pPr algn="ctr"/>
            <a:r>
              <a:rPr lang="en-IN" sz="2800" b="1" cap="none" spc="0" dirty="0">
                <a:ln w="0"/>
                <a:solidFill>
                  <a:srgbClr val="FFC000"/>
                </a:solidFill>
              </a:rPr>
              <a:t>On Data Acquisition Data Wrangling Using Pandas and NumPy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836F3-4264-5E92-BC16-58A565423771}"/>
              </a:ext>
            </a:extLst>
          </p:cNvPr>
          <p:cNvSpPr txBox="1"/>
          <p:nvPr/>
        </p:nvSpPr>
        <p:spPr>
          <a:xfrm>
            <a:off x="7489584" y="5175071"/>
            <a:ext cx="47511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/>
              <a:t>Presentation By</a:t>
            </a:r>
          </a:p>
          <a:p>
            <a:pPr algn="ctr"/>
            <a:r>
              <a:rPr lang="en-IN" sz="2400" b="1" dirty="0"/>
              <a:t>Jovita Tigga</a:t>
            </a:r>
          </a:p>
          <a:p>
            <a:pPr algn="ctr"/>
            <a:r>
              <a:rPr lang="en-IN" sz="2400" b="1" dirty="0"/>
              <a:t>Start Date : November  28, 2023</a:t>
            </a:r>
          </a:p>
          <a:p>
            <a:pPr algn="ctr"/>
            <a:r>
              <a:rPr lang="en-IN" sz="2400" b="1" dirty="0"/>
              <a:t>Submitted On : December 23, 2023</a:t>
            </a:r>
          </a:p>
        </p:txBody>
      </p:sp>
    </p:spTree>
    <p:extLst>
      <p:ext uri="{BB962C8B-B14F-4D97-AF65-F5344CB8AC3E}">
        <p14:creationId xmlns:p14="http://schemas.microsoft.com/office/powerpoint/2010/main" val="2164174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5A3AB-233D-03D7-6E88-96017016D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10589938" cy="1508760"/>
          </a:xfrm>
        </p:spPr>
        <p:txBody>
          <a:bodyPr/>
          <a:lstStyle/>
          <a:p>
            <a:r>
              <a:rPr lang="en-IN" b="1" dirty="0"/>
              <a:t>Identifying &amp; Treating Missing Values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E2D194B-9E5E-0E41-282B-F3AC0DC10D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930" y="2414672"/>
            <a:ext cx="5950755" cy="3808051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329E314-A877-9478-795D-EDAAE34595C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33988" y="2414672"/>
            <a:ext cx="5978082" cy="3808051"/>
          </a:xfrm>
        </p:spPr>
      </p:pic>
    </p:spTree>
    <p:extLst>
      <p:ext uri="{BB962C8B-B14F-4D97-AF65-F5344CB8AC3E}">
        <p14:creationId xmlns:p14="http://schemas.microsoft.com/office/powerpoint/2010/main" val="1560480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48172-09B9-9EE4-5E8E-AE6DD8286EFD}"/>
              </a:ext>
            </a:extLst>
          </p:cNvPr>
          <p:cNvSpPr txBox="1"/>
          <p:nvPr/>
        </p:nvSpPr>
        <p:spPr>
          <a:xfrm>
            <a:off x="1521927" y="624114"/>
            <a:ext cx="81155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Checking missing values in the data after treating the same.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2C214A-DAEF-C264-892A-07597E6F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09" y="1561971"/>
            <a:ext cx="5513946" cy="4269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511471-49D5-D346-B3E9-E12FBB109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975" y="1572857"/>
            <a:ext cx="6251916" cy="426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7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48172-09B9-9EE4-5E8E-AE6DD8286EFD}"/>
              </a:ext>
            </a:extLst>
          </p:cNvPr>
          <p:cNvSpPr txBox="1"/>
          <p:nvPr/>
        </p:nvSpPr>
        <p:spPr>
          <a:xfrm>
            <a:off x="1514670" y="319314"/>
            <a:ext cx="8115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Checking the dimensions of the dataset.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664939-904E-F3A2-F684-16530404C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30" y="749809"/>
            <a:ext cx="8905940" cy="2381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CFD73A-DA99-50E5-66FB-608FF0A6F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55" y="3496348"/>
            <a:ext cx="8934515" cy="3344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FEDB0D-C700-AA67-20E9-CE97C838982E}"/>
              </a:ext>
            </a:extLst>
          </p:cNvPr>
          <p:cNvSpPr txBox="1"/>
          <p:nvPr/>
        </p:nvSpPr>
        <p:spPr>
          <a:xfrm>
            <a:off x="1614455" y="3127016"/>
            <a:ext cx="8115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Checking the datatype of the dataset.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681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48172-09B9-9EE4-5E8E-AE6DD8286EFD}"/>
              </a:ext>
            </a:extLst>
          </p:cNvPr>
          <p:cNvSpPr txBox="1"/>
          <p:nvPr/>
        </p:nvSpPr>
        <p:spPr>
          <a:xfrm>
            <a:off x="123370" y="1574800"/>
            <a:ext cx="81155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 of the data.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24BC2-C456-E52B-8616-979E6000C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765" y="114810"/>
            <a:ext cx="6983321" cy="37750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882CBC-F4BA-C4C2-14B2-9815F253C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10" y="3947049"/>
            <a:ext cx="8924990" cy="28302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789524-F51B-9188-4ECC-DEB52A15C0D4}"/>
              </a:ext>
            </a:extLst>
          </p:cNvPr>
          <p:cNvSpPr txBox="1"/>
          <p:nvPr/>
        </p:nvSpPr>
        <p:spPr>
          <a:xfrm>
            <a:off x="123371" y="5135080"/>
            <a:ext cx="81155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Statistical details of the data.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884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1A9-2D4B-D964-4B18-57580864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Central Tendency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2E60E0-36E2-5904-A0A9-E4AF6379E6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21259"/>
          <a:stretch/>
        </p:blipFill>
        <p:spPr>
          <a:xfrm>
            <a:off x="101600" y="2243907"/>
            <a:ext cx="5646057" cy="420623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A164F9-1840-FF58-B7F5-D29895714A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43599" y="2243906"/>
            <a:ext cx="6030686" cy="420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21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442E6-11D2-30B6-5508-D1808E857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Task 2: Data Acquisition and Wrangling on Dataset 3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770A5-77DD-093A-E176-C03EB639A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005" y="2657565"/>
            <a:ext cx="9784080" cy="33368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Concatenate Task 1 merged data with Dataset_3.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 on missing values and outliers.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Skewness and correlation of the data.</a:t>
            </a:r>
          </a:p>
        </p:txBody>
      </p:sp>
    </p:spTree>
    <p:extLst>
      <p:ext uri="{BB962C8B-B14F-4D97-AF65-F5344CB8AC3E}">
        <p14:creationId xmlns:p14="http://schemas.microsoft.com/office/powerpoint/2010/main" val="1367590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F7CCAD-2B0E-AF34-9D46-A8CC52ECB7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29"/>
          <a:stretch/>
        </p:blipFill>
        <p:spPr>
          <a:xfrm>
            <a:off x="1362316" y="1289948"/>
            <a:ext cx="8948803" cy="42781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CFBF26-7E7C-FA9B-1743-CD939117D046}"/>
              </a:ext>
            </a:extLst>
          </p:cNvPr>
          <p:cNvSpPr txBox="1"/>
          <p:nvPr/>
        </p:nvSpPr>
        <p:spPr>
          <a:xfrm>
            <a:off x="373369" y="354245"/>
            <a:ext cx="993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Imported  Data from the given path.</a:t>
            </a:r>
          </a:p>
        </p:txBody>
      </p:sp>
    </p:spTree>
    <p:extLst>
      <p:ext uri="{BB962C8B-B14F-4D97-AF65-F5344CB8AC3E}">
        <p14:creationId xmlns:p14="http://schemas.microsoft.com/office/powerpoint/2010/main" val="3782606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8B847-0DF3-F376-4CF8-D2D72A458461}"/>
              </a:ext>
            </a:extLst>
          </p:cNvPr>
          <p:cNvSpPr txBox="1"/>
          <p:nvPr/>
        </p:nvSpPr>
        <p:spPr>
          <a:xfrm>
            <a:off x="1654627" y="388907"/>
            <a:ext cx="81155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 of the data.</a:t>
            </a:r>
          </a:p>
          <a:p>
            <a:pPr algn="ctr"/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6132A-4600-0DF9-6EE4-763BE104B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33"/>
          <a:stretch/>
        </p:blipFill>
        <p:spPr>
          <a:xfrm>
            <a:off x="1436215" y="1089007"/>
            <a:ext cx="8929753" cy="502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90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2D6B49-5BB3-2763-BFB6-93862D926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53" y="547794"/>
            <a:ext cx="8944040" cy="1814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645B19-935E-DFE8-7EC4-902911F5F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078" y="3087445"/>
            <a:ext cx="8896415" cy="3770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30FD53-941F-C70F-FA89-B29A8848EE58}"/>
              </a:ext>
            </a:extLst>
          </p:cNvPr>
          <p:cNvSpPr txBox="1"/>
          <p:nvPr/>
        </p:nvSpPr>
        <p:spPr>
          <a:xfrm>
            <a:off x="1343331" y="88378"/>
            <a:ext cx="81155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Converted the date column into Integer.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91F8D-D7F6-E510-E091-76129BC49B59}"/>
              </a:ext>
            </a:extLst>
          </p:cNvPr>
          <p:cNvSpPr txBox="1"/>
          <p:nvPr/>
        </p:nvSpPr>
        <p:spPr>
          <a:xfrm>
            <a:off x="1343330" y="2471892"/>
            <a:ext cx="81155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Checked missing value.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063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51EA7-98B6-4443-510F-F5CCBB0BD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247" y="210088"/>
            <a:ext cx="8115559" cy="3599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FD0993-4C16-46D7-8045-9644AA28B058}"/>
              </a:ext>
            </a:extLst>
          </p:cNvPr>
          <p:cNvSpPr txBox="1"/>
          <p:nvPr/>
        </p:nvSpPr>
        <p:spPr>
          <a:xfrm>
            <a:off x="110734" y="1363529"/>
            <a:ext cx="3902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Checking the datatype of the dataset.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08BD3D-A1B1-8E87-CFC1-C5A6AFB65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295" y="4013406"/>
            <a:ext cx="8915465" cy="27575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B26AD3-38E0-78D7-4F9C-4983EC7ECD0F}"/>
              </a:ext>
            </a:extLst>
          </p:cNvPr>
          <p:cNvSpPr txBox="1"/>
          <p:nvPr/>
        </p:nvSpPr>
        <p:spPr>
          <a:xfrm>
            <a:off x="0" y="4951270"/>
            <a:ext cx="390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Concatenate the data.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540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C691D-FCEC-86D5-AFC5-71E94E63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Table of Content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C0FBB1-9835-13E3-3729-79B37F70D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367584"/>
            <a:ext cx="9784080" cy="420624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  Problem Statement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  Overview on Python Libraries.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  Data acquisition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  Data wrangling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  Data Visualization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8416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E1D90-87A7-E01A-E88E-5BC135C1CD4C}"/>
              </a:ext>
            </a:extLst>
          </p:cNvPr>
          <p:cNvSpPr txBox="1"/>
          <p:nvPr/>
        </p:nvSpPr>
        <p:spPr>
          <a:xfrm>
            <a:off x="0" y="1799649"/>
            <a:ext cx="3067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Identifying the missing value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763D1-676B-7569-2113-5D9CF9EB6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926" y="149428"/>
            <a:ext cx="8929753" cy="3503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CD103F-25ED-270C-E8FA-02667F642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926" y="3759200"/>
            <a:ext cx="8924990" cy="2949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8AA6FA-BEDC-F7FC-0197-498251D406B0}"/>
              </a:ext>
            </a:extLst>
          </p:cNvPr>
          <p:cNvSpPr txBox="1"/>
          <p:nvPr/>
        </p:nvSpPr>
        <p:spPr>
          <a:xfrm>
            <a:off x="0" y="5220225"/>
            <a:ext cx="29727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Statistical details of the data.</a:t>
            </a:r>
          </a:p>
        </p:txBody>
      </p:sp>
    </p:spTree>
    <p:extLst>
      <p:ext uri="{BB962C8B-B14F-4D97-AF65-F5344CB8AC3E}">
        <p14:creationId xmlns:p14="http://schemas.microsoft.com/office/powerpoint/2010/main" val="2901702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D2BFC-D54F-75AE-3CB9-56E6F9426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Finding outliers using statistical method - Interquartile range method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3630F-3BDE-585B-5957-707F52BE7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6" y="1973942"/>
            <a:ext cx="5788156" cy="3725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5BB64-2B2D-211B-A41E-0D836C1EA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801" y="5750374"/>
            <a:ext cx="8858315" cy="1107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F7D300-402C-66B3-8ABA-FDC6DC419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958" y="1973942"/>
            <a:ext cx="5906542" cy="372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00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6190A-AECF-DC5B-C666-40499B517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29" y="284176"/>
            <a:ext cx="11509828" cy="1508760"/>
          </a:xfrm>
        </p:spPr>
        <p:txBody>
          <a:bodyPr/>
          <a:lstStyle/>
          <a:p>
            <a:pPr algn="ctr"/>
            <a:r>
              <a:rPr lang="en-US" b="1" dirty="0"/>
              <a:t>Outliers Visualization Using Box Plot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140299-2D6B-A5C8-D6AE-769D2D8C5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2629" y="2011363"/>
            <a:ext cx="7393369" cy="4440237"/>
          </a:xfrm>
        </p:spPr>
      </p:pic>
    </p:spTree>
    <p:extLst>
      <p:ext uri="{BB962C8B-B14F-4D97-AF65-F5344CB8AC3E}">
        <p14:creationId xmlns:p14="http://schemas.microsoft.com/office/powerpoint/2010/main" val="2156220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E17B-DD17-B9A7-34A0-4E58F848A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Outliers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7BEE0-CF71-0A7E-A61D-2A7A46C74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N" dirty="0"/>
              <a:t>Rentals by Month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F2D684-565A-8832-3047-DA317C2B7B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IN" dirty="0"/>
              <a:t>Rentals by Year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8969BE3-D43F-D294-C0C4-6522CAF7F6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83984" y="2655888"/>
            <a:ext cx="4401182" cy="3567112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2EE4EA9-B284-545E-8A40-89E94D14649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92461" y="2655888"/>
            <a:ext cx="4231515" cy="3567112"/>
          </a:xfrm>
        </p:spPr>
      </p:pic>
    </p:spTree>
    <p:extLst>
      <p:ext uri="{BB962C8B-B14F-4D97-AF65-F5344CB8AC3E}">
        <p14:creationId xmlns:p14="http://schemas.microsoft.com/office/powerpoint/2010/main" val="3508670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C6CAD-F14E-1355-AFB2-F480709B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Outliers</a:t>
            </a:r>
            <a:endParaRPr lang="en-IN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4C07C-544C-88A6-2C98-28E488F0D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N" dirty="0"/>
              <a:t>Rentals by Season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4B8C9A-5A99-6EED-7BEF-B45D60D693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44308" y="2655888"/>
            <a:ext cx="4280534" cy="356711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F05E65-4EDE-F53E-5A78-59B1CFF6DC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Rentals by Season and Year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575409E-B8CD-7117-7010-BC3B3B9AE9E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66471" y="2655888"/>
            <a:ext cx="4283495" cy="3567112"/>
          </a:xfrm>
        </p:spPr>
      </p:pic>
    </p:spTree>
    <p:extLst>
      <p:ext uri="{BB962C8B-B14F-4D97-AF65-F5344CB8AC3E}">
        <p14:creationId xmlns:p14="http://schemas.microsoft.com/office/powerpoint/2010/main" val="2782135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A744-556A-1AAF-0E4D-FA45208D3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Outliers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631D4-0EB7-6EC0-66BA-C3F6091AF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N" dirty="0"/>
              <a:t>Rentals by Hour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9F383D-9A00-5591-4266-AB8350CEEF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06500" y="2977958"/>
            <a:ext cx="4756150" cy="292297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75A04B-3A24-3FF2-C35B-D3DA5F776F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IN" dirty="0"/>
              <a:t>Rentals by Weekday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2F72306-CA68-49C2-4C4A-858D59EF046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30938" y="2832427"/>
            <a:ext cx="4754562" cy="3214033"/>
          </a:xfrm>
        </p:spPr>
      </p:pic>
    </p:spTree>
    <p:extLst>
      <p:ext uri="{BB962C8B-B14F-4D97-AF65-F5344CB8AC3E}">
        <p14:creationId xmlns:p14="http://schemas.microsoft.com/office/powerpoint/2010/main" val="1579713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5D933-2798-35F0-A6C5-63C22AEED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CORRELATION OF THE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5221A4-2264-911D-4941-469052FBF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69" y="1850571"/>
            <a:ext cx="9053579" cy="494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59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1EDB-4051-1FE0-6A4C-8F8455585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Skewness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91461-65EB-5E40-E7F9-6FEFCE21A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082" y="2296303"/>
            <a:ext cx="8929753" cy="411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35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4F25-3D82-E4C4-A0F5-B85D875D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Plot univariate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1A0710-8CF5-CB6F-A4D3-D0FECA7A5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479" y="2353257"/>
            <a:ext cx="7999806" cy="4432172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969C7A6-8330-8661-3F2D-D29B93641466}"/>
              </a:ext>
            </a:extLst>
          </p:cNvPr>
          <p:cNvSpPr txBox="1">
            <a:spLocks/>
          </p:cNvSpPr>
          <p:nvPr/>
        </p:nvSpPr>
        <p:spPr>
          <a:xfrm>
            <a:off x="3367842" y="1749815"/>
            <a:ext cx="4754880" cy="743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dirty="0" err="1"/>
              <a:t>Cnt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3490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F903E-D24C-CC91-0EEA-D84F1196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Plot univariate distribution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7880BF-A36A-6AD5-D55A-95CD66B0E6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8991" y="2546593"/>
            <a:ext cx="5540728" cy="349971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08D0AC-E40B-9B82-1A3A-06278B2C04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1915" y="1803931"/>
            <a:ext cx="4754880" cy="743094"/>
          </a:xfrm>
        </p:spPr>
        <p:txBody>
          <a:bodyPr/>
          <a:lstStyle/>
          <a:p>
            <a:pPr algn="ctr"/>
            <a:r>
              <a:rPr lang="en-IN" dirty="0"/>
              <a:t>Registered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CF0002D-2376-C678-615F-240C76C46F3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59385" y="2532099"/>
            <a:ext cx="5276376" cy="3499716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A663260-54F1-2483-3FDA-5FA11CB6767A}"/>
              </a:ext>
            </a:extLst>
          </p:cNvPr>
          <p:cNvSpPr txBox="1">
            <a:spLocks/>
          </p:cNvSpPr>
          <p:nvPr/>
        </p:nvSpPr>
        <p:spPr>
          <a:xfrm>
            <a:off x="6567733" y="1869257"/>
            <a:ext cx="4754880" cy="743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dirty="0"/>
              <a:t>Casual</a:t>
            </a:r>
          </a:p>
        </p:txBody>
      </p:sp>
    </p:spTree>
    <p:extLst>
      <p:ext uri="{BB962C8B-B14F-4D97-AF65-F5344CB8AC3E}">
        <p14:creationId xmlns:p14="http://schemas.microsoft.com/office/powerpoint/2010/main" val="4142652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3CCE-A2B3-7381-B5D9-B30B944EC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563" y="2088231"/>
            <a:ext cx="11471565" cy="1739347"/>
          </a:xfrm>
        </p:spPr>
        <p:txBody>
          <a:bodyPr>
            <a:normAutofit/>
          </a:bodyPr>
          <a:lstStyle/>
          <a:p>
            <a:r>
              <a:rPr lang="en-IN" sz="4000" b="1" dirty="0"/>
              <a:t>Problem Statement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D29F5A-AE57-D3E6-6F73-7DF5B6B7FB0D}"/>
              </a:ext>
            </a:extLst>
          </p:cNvPr>
          <p:cNvSpPr txBox="1"/>
          <p:nvPr/>
        </p:nvSpPr>
        <p:spPr>
          <a:xfrm>
            <a:off x="1167848" y="4177380"/>
            <a:ext cx="9997107" cy="2121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Statement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 are a junior data scientist assigned a new task to perform data wrangling on a set of datasets. The datasets have many ambiguities. You must identify those and apply different data-wrangling techniques to get a dataset for further usage.</a:t>
            </a:r>
            <a:endParaRPr lang="en-IN" sz="14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marR="50800" rtl="0">
              <a:spcBef>
                <a:spcPts val="100"/>
              </a:spcBef>
              <a:spcAft>
                <a:spcPts val="0"/>
              </a:spcAft>
            </a:pP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IN" sz="14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marR="50800" rtl="0">
              <a:spcBef>
                <a:spcPts val="100"/>
              </a:spcBef>
              <a:spcAft>
                <a:spcPts val="0"/>
              </a:spcAft>
            </a:pP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IN" sz="14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100"/>
              </a:spcBef>
              <a:spcAft>
                <a:spcPts val="400"/>
              </a:spcAft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Download Dataset_1[</a:t>
            </a:r>
            <a:r>
              <a:rPr lang="en-IN" sz="1400" b="0" i="0" u="sng" strike="noStrike" dirty="0">
                <a:solidFill>
                  <a:srgbClr val="1155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dataset_1 - Google Sheets</a:t>
            </a: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], Dataset_2[</a:t>
            </a:r>
            <a:r>
              <a:rPr lang="en-IN" sz="1400" b="0" i="0" u="sng" strike="noStrike" dirty="0">
                <a:solidFill>
                  <a:srgbClr val="1155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dataset_2.xlsx - Google Sheets</a:t>
            </a: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], and Dataset_3 [</a:t>
            </a:r>
            <a:r>
              <a:rPr lang="en-IN" sz="1400" b="0" i="0" u="sng" strike="noStrike" dirty="0">
                <a:solidFill>
                  <a:srgbClr val="1155C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dataset_3 - Google Sheets</a:t>
            </a: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 and upload the datasets for your given analysis.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460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194AD-7AFE-B27D-B857-9D6E87C87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Conclusion</a:t>
            </a:r>
            <a:br>
              <a:rPr lang="en-IN" dirty="0"/>
            </a:b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BAA25E-EB5F-E910-F984-1787AF768569}"/>
              </a:ext>
            </a:extLst>
          </p:cNvPr>
          <p:cNvSpPr txBox="1"/>
          <p:nvPr/>
        </p:nvSpPr>
        <p:spPr>
          <a:xfrm>
            <a:off x="745718" y="1980942"/>
            <a:ext cx="1098908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 of project:</a:t>
            </a:r>
            <a: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 Acquisition &amp; Data Wrangling</a:t>
            </a:r>
            <a:b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 selection:</a:t>
            </a:r>
            <a: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Used the datasets provided by the Mentor.</a:t>
            </a:r>
            <a:b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Discarded fields:</a:t>
            </a:r>
            <a: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Unnamed: 0</a:t>
            </a:r>
            <a:b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Features:</a:t>
            </a:r>
            <a: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‘season’, ’ </a:t>
            </a:r>
            <a:r>
              <a:rPr lang="en-US" sz="16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yr</a:t>
            </a:r>
            <a: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’, ’ </a:t>
            </a:r>
            <a:r>
              <a:rPr lang="en-US" sz="16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mnth</a:t>
            </a:r>
            <a: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’, ’ </a:t>
            </a:r>
            <a:r>
              <a:rPr lang="en-US" sz="16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hr</a:t>
            </a:r>
            <a: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’, ’ holiday’, ’ weekday’, ’ </a:t>
            </a:r>
            <a:r>
              <a:rPr lang="en-US" sz="16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workingday</a:t>
            </a:r>
            <a: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’, ’ </a:t>
            </a:r>
            <a:r>
              <a:rPr lang="en-US" sz="16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weathersit</a:t>
            </a:r>
            <a: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’, ’ temp’, ’ hum’, ’windspeed’</a:t>
            </a:r>
            <a:b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Label :</a:t>
            </a:r>
            <a: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‘</a:t>
            </a:r>
            <a:r>
              <a:rPr lang="en-US" sz="16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cnt</a:t>
            </a:r>
            <a: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’</a:t>
            </a:r>
            <a:b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Libraries used :</a:t>
            </a:r>
            <a: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Pandas, </a:t>
            </a:r>
            <a:r>
              <a:rPr lang="en-US" sz="16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Numpy</a:t>
            </a:r>
            <a: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Matplotlib, Seaborn.</a:t>
            </a:r>
          </a:p>
          <a:p>
            <a:b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Import the data. Analyze the data.</a:t>
            </a:r>
            <a:b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Drop the irrelevant fields.</a:t>
            </a:r>
            <a:b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Understand the data.</a:t>
            </a:r>
            <a:b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Preprocess the data for modelling (Data Cleaning).</a:t>
            </a:r>
            <a:b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Work on central tendency.</a:t>
            </a:r>
            <a:b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Worked on missing values and outliers.</a:t>
            </a:r>
          </a:p>
          <a:p>
            <a: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Check the skewness and correlation of the data.</a:t>
            </a:r>
            <a:b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Analyze the data through visualizations using Boxplot.</a:t>
            </a:r>
          </a:p>
          <a:p>
            <a:b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figures of rentals changes depending on the features given in the dataset.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82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75797E-0F94-08B9-B214-5631FE7E8EB2}"/>
              </a:ext>
            </a:extLst>
          </p:cNvPr>
          <p:cNvSpPr/>
          <p:nvPr/>
        </p:nvSpPr>
        <p:spPr>
          <a:xfrm>
            <a:off x="4194616" y="2967335"/>
            <a:ext cx="38027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68666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FBF6-3F8E-45D7-26B0-8620A9D0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 Overview on Python Libraries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C9E73-221D-E9EF-6A28-9511B44F3F35}"/>
              </a:ext>
            </a:extLst>
          </p:cNvPr>
          <p:cNvSpPr txBox="1"/>
          <p:nvPr/>
        </p:nvSpPr>
        <p:spPr>
          <a:xfrm>
            <a:off x="1085850" y="2524036"/>
            <a:ext cx="903605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400" b="0" i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is a versatile programming language with a vast collection of libraries that can be used to perform various tasks.</a:t>
            </a: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0" i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Python standard library consists of more than 200 core modules.</a:t>
            </a:r>
          </a:p>
          <a:p>
            <a:pPr lvl="0"/>
            <a:endParaRPr lang="en-US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Many Popular libraries :</a:t>
            </a:r>
          </a:p>
          <a:p>
            <a:endParaRPr lang="en-US" sz="1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NumPy</a:t>
            </a:r>
            <a:endParaRPr lang="en-IN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Pandas</a:t>
            </a:r>
            <a:endParaRPr lang="en-IN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Scikit-learn</a:t>
            </a:r>
            <a:endParaRPr lang="en-IN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SciPy</a:t>
            </a:r>
            <a:endParaRPr lang="en-IN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Visualization libraries :</a:t>
            </a:r>
          </a:p>
          <a:p>
            <a:endParaRPr lang="en-US" sz="1400" b="1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</a:rPr>
              <a:t>Matplotlib</a:t>
            </a:r>
            <a:endParaRPr lang="en-IN" sz="1400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bg1"/>
                </a:solidFill>
              </a:rPr>
              <a:t>Seaborn</a:t>
            </a:r>
            <a:endParaRPr lang="en-IN" sz="1400" dirty="0">
              <a:solidFill>
                <a:schemeClr val="bg1"/>
              </a:solidFill>
            </a:endParaRPr>
          </a:p>
          <a:p>
            <a:endParaRPr lang="en-IN" sz="1400" dirty="0">
              <a:solidFill>
                <a:schemeClr val="bg1"/>
              </a:solidFill>
            </a:endParaRPr>
          </a:p>
          <a:p>
            <a:endParaRPr lang="en-IN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endParaRPr lang="en-IN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lowchart: Display 5">
            <a:extLst>
              <a:ext uri="{FF2B5EF4-FFF2-40B4-BE49-F238E27FC236}">
                <a16:creationId xmlns:a16="http://schemas.microsoft.com/office/drawing/2014/main" id="{186F0D98-2F94-E074-1165-AA4D5E595128}"/>
              </a:ext>
            </a:extLst>
          </p:cNvPr>
          <p:cNvSpPr/>
          <p:nvPr/>
        </p:nvSpPr>
        <p:spPr>
          <a:xfrm>
            <a:off x="3130550" y="3873297"/>
            <a:ext cx="2832100" cy="1056352"/>
          </a:xfrm>
          <a:prstGeom prst="flowChartDisplay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these libraries should be installed in the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E8A6AC-3BE9-53E5-4DE1-4AD5E31C9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606" y="3463002"/>
            <a:ext cx="4823394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78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CAD6B-9805-CF28-F7D6-6C1A2B09B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512" y="341593"/>
            <a:ext cx="8974341" cy="1422453"/>
          </a:xfrm>
        </p:spPr>
        <p:txBody>
          <a:bodyPr>
            <a:noAutofit/>
          </a:bodyPr>
          <a:lstStyle/>
          <a:p>
            <a:pPr algn="ctr"/>
            <a:r>
              <a:rPr lang="en-IN" sz="2000" b="1" dirty="0">
                <a:ea typeface="Calibri" panose="020F0502020204030204" pitchFamily="34" charset="0"/>
                <a:cs typeface="Calibri" panose="020F0502020204030204" pitchFamily="34" charset="0"/>
              </a:rPr>
              <a:t>TASK 1 - </a:t>
            </a:r>
            <a:r>
              <a:rPr lang="en-US" sz="2000" b="1" dirty="0"/>
              <a:t>Data Acquisition and Data Wrangling on dataset 1 and dataset 2 .</a:t>
            </a:r>
            <a:br>
              <a:rPr lang="en-US" sz="2000" b="1" dirty="0"/>
            </a:br>
            <a:br>
              <a:rPr lang="en-US" sz="2000" b="1" dirty="0"/>
            </a:br>
            <a:r>
              <a:rPr lang="en-US" sz="2000" b="1" dirty="0"/>
              <a:t>[All methods to be applied for data wrangling concerning the listed above and combine data from dataset1 and dataset2, Work on central tendency.  ].</a:t>
            </a:r>
            <a:endParaRPr lang="en-IN" sz="2000" b="1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983D04-62F1-7965-4478-99BF3166F90F}"/>
              </a:ext>
            </a:extLst>
          </p:cNvPr>
          <p:cNvSpPr txBox="1"/>
          <p:nvPr/>
        </p:nvSpPr>
        <p:spPr>
          <a:xfrm>
            <a:off x="1248512" y="2629701"/>
            <a:ext cx="97840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Acquiring data from Excel.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Reading Data; Data manipulation.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Merge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Identify unique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Drop unnecessary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 the dimensions of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 the datatype of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 datatype 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Treat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Central tendency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288512-6681-514C-F8AF-A1C9EE020A6D}"/>
              </a:ext>
            </a:extLst>
          </p:cNvPr>
          <p:cNvSpPr txBox="1"/>
          <p:nvPr/>
        </p:nvSpPr>
        <p:spPr>
          <a:xfrm>
            <a:off x="2556329" y="210648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IN" sz="1000" dirty="0"/>
            </a:b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7D426-6024-53EC-1373-35940557488B}"/>
              </a:ext>
            </a:extLst>
          </p:cNvPr>
          <p:cNvSpPr txBox="1"/>
          <p:nvPr/>
        </p:nvSpPr>
        <p:spPr>
          <a:xfrm>
            <a:off x="1248512" y="220693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4961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DC0AAE-49FB-13CD-0EE7-900E3FA3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86" y="1353005"/>
            <a:ext cx="10618477" cy="12013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29716B-7EC7-E166-39BF-7C5779864ACE}"/>
              </a:ext>
            </a:extLst>
          </p:cNvPr>
          <p:cNvSpPr txBox="1"/>
          <p:nvPr/>
        </p:nvSpPr>
        <p:spPr>
          <a:xfrm>
            <a:off x="365886" y="862246"/>
            <a:ext cx="993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Imported  Data from the given path.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EB021-55DC-1792-10FC-DA1BC6F43F7C}"/>
              </a:ext>
            </a:extLst>
          </p:cNvPr>
          <p:cNvSpPr txBox="1"/>
          <p:nvPr/>
        </p:nvSpPr>
        <p:spPr>
          <a:xfrm>
            <a:off x="365886" y="3323777"/>
            <a:ext cx="1070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 head () method returns a 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specified number of rows, string from the top.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head () </a:t>
            </a:r>
            <a:r>
              <a:rPr lang="en-US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 returns the first 5 rows if a number is not specified.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D223D-40C4-A321-B39D-E9DBCA004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" y="4303656"/>
            <a:ext cx="6087981" cy="2060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4227BE-B1D9-F0AE-198B-F0BA6A1B1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072" y="4315071"/>
            <a:ext cx="6008928" cy="20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8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4435D6-3E4D-CB17-9B39-120E7280A61A}"/>
              </a:ext>
            </a:extLst>
          </p:cNvPr>
          <p:cNvSpPr txBox="1"/>
          <p:nvPr/>
        </p:nvSpPr>
        <p:spPr>
          <a:xfrm>
            <a:off x="732971" y="558800"/>
            <a:ext cx="10987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Merge datasets - Combing 2 datasets using a common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666C0D-BE0B-F7FA-B0B3-C4CAAB216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345" y="1607670"/>
            <a:ext cx="9368565" cy="387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39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DFADD7-2C56-B2D7-5972-4BB507146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241" y="1019610"/>
            <a:ext cx="8115559" cy="5540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6B02C6-4E17-290C-A734-3148E2BC9254}"/>
              </a:ext>
            </a:extLst>
          </p:cNvPr>
          <p:cNvSpPr txBox="1"/>
          <p:nvPr/>
        </p:nvSpPr>
        <p:spPr>
          <a:xfrm>
            <a:off x="1783184" y="297543"/>
            <a:ext cx="81155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Dropped the Duplicates and Identified the unique values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858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DFB088-EA64-1420-8334-3EC51F5E9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215" y="632170"/>
            <a:ext cx="8939278" cy="37114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048172-09B9-9EE4-5E8E-AE6DD8286EFD}"/>
              </a:ext>
            </a:extLst>
          </p:cNvPr>
          <p:cNvSpPr txBox="1"/>
          <p:nvPr/>
        </p:nvSpPr>
        <p:spPr>
          <a:xfrm>
            <a:off x="1459447" y="181428"/>
            <a:ext cx="81155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Dropped a specific column.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490013-D097-3BE4-3C51-DC564014C599}"/>
              </a:ext>
            </a:extLst>
          </p:cNvPr>
          <p:cNvSpPr txBox="1"/>
          <p:nvPr/>
        </p:nvSpPr>
        <p:spPr>
          <a:xfrm>
            <a:off x="1575560" y="4471692"/>
            <a:ext cx="81155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Converted the date column into Integer.</a:t>
            </a:r>
          </a:p>
          <a:p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E13DC-2419-2B47-B4D3-49F87F5AD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818" y="4978387"/>
            <a:ext cx="8905940" cy="18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909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408</TotalTime>
  <Words>716</Words>
  <Application>Microsoft Office PowerPoint</Application>
  <PresentationFormat>Widescreen</PresentationFormat>
  <Paragraphs>102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Corbel</vt:lpstr>
      <vt:lpstr>Wingdings</vt:lpstr>
      <vt:lpstr>Banded</vt:lpstr>
      <vt:lpstr>PowerPoint Presentation</vt:lpstr>
      <vt:lpstr>Table of Content</vt:lpstr>
      <vt:lpstr>Problem Statement  </vt:lpstr>
      <vt:lpstr> Overview on Python Libraries</vt:lpstr>
      <vt:lpstr>TASK 1 - Data Acquisition and Data Wrangling on dataset 1 and dataset 2 .  [All methods to be applied for data wrangling concerning the listed above and combine data from dataset1 and dataset2, Work on central tendency.  ].</vt:lpstr>
      <vt:lpstr>PowerPoint Presentation</vt:lpstr>
      <vt:lpstr>PowerPoint Presentation</vt:lpstr>
      <vt:lpstr>PowerPoint Presentation</vt:lpstr>
      <vt:lpstr>PowerPoint Presentation</vt:lpstr>
      <vt:lpstr>Identifying &amp; Treating Missing Values </vt:lpstr>
      <vt:lpstr>PowerPoint Presentation</vt:lpstr>
      <vt:lpstr>PowerPoint Presentation</vt:lpstr>
      <vt:lpstr>PowerPoint Presentation</vt:lpstr>
      <vt:lpstr>Central Tendency</vt:lpstr>
      <vt:lpstr>Task 2: Data Acquisition and Wrangling on Dataset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Finding outliers using statistical method - Interquartile range method</vt:lpstr>
      <vt:lpstr>Outliers Visualization Using Box Plot</vt:lpstr>
      <vt:lpstr>Outliers</vt:lpstr>
      <vt:lpstr>Outliers</vt:lpstr>
      <vt:lpstr>Outliers</vt:lpstr>
      <vt:lpstr>CORRELATION OF THE DATA</vt:lpstr>
      <vt:lpstr>Skewness</vt:lpstr>
      <vt:lpstr>Plot univariate distribution</vt:lpstr>
      <vt:lpstr>Plot univariate distribution</vt:lpstr>
      <vt:lpstr>Conclusion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Jovita Tigga</dc:creator>
  <cp:lastModifiedBy>Jovita Tigga</cp:lastModifiedBy>
  <cp:revision>50</cp:revision>
  <dcterms:created xsi:type="dcterms:W3CDTF">2023-12-22T07:56:20Z</dcterms:created>
  <dcterms:modified xsi:type="dcterms:W3CDTF">2023-12-23T10:09:29Z</dcterms:modified>
</cp:coreProperties>
</file>